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B2BB9-D74D-492D-8D9C-4866525D7B4E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49344-3893-44C7-B8FA-4316C8CE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6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BB49-EBC1-40D9-8307-159A0688B1F6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43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67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0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466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190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21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08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044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1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58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377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C5E-ED1E-4D68-BB85-AFC63A4A87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280E-988E-4168-AE20-FE958C0AA4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6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6EC5E-ED1E-4D68-BB85-AFC63A4A87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280E-988E-4168-AE20-FE958C0AA4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3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imea.gks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4076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15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СЛУЖБЫ  ГОСУДАРСТВЕННОЙ СТАТИСТИКИ </a:t>
            </a:r>
            <a:br>
              <a:rPr lang="ru-RU" sz="15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ПО РЕСПУБЛИКЕ КРЫМ И Г. СЕВАСТОПОЛЮ</a:t>
            </a:r>
            <a:br>
              <a:rPr lang="ru-RU" sz="15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(КРЫМСТАТ)</a:t>
            </a:r>
            <a:r>
              <a:rPr lang="ru-RU" sz="6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 Отдел статистики уровня жизни и обследований домашних хозяйств информирует о выпуске бюллетеня</a:t>
            </a:r>
            <a:br>
              <a:rPr lang="ru-RU" sz="14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«ОСНОВНЫЕ ИТОГИ ВЫБОРОЧНОГО ОБСЛЕДОВАНИЯ БЮДЖЕТОВ                            ДОМАШНИХ ХОЗЯЙСТВ РЕСПУБЛИКИ КРЫМ ЗА 2019 ГОД»</a:t>
            </a:r>
            <a:endParaRPr lang="ru-RU" sz="1700" b="1" dirty="0">
              <a:solidFill>
                <a:srgbClr val="1A465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0112" y="5217736"/>
            <a:ext cx="3081556" cy="1200329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По вопросам  приобретения издания обращаться в отдел  информационно-статистических услуг:</a:t>
            </a:r>
            <a:endParaRPr lang="ru-RU" sz="900" b="1" dirty="0">
              <a:solidFill>
                <a:srgbClr val="1A465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ru-RU" sz="900" b="1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: 295000, г. Симферополь</a:t>
            </a:r>
            <a:r>
              <a:rPr lang="ru-RU" sz="9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9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9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Ушинского, 6</a:t>
            </a:r>
            <a:r>
              <a:rPr lang="ru-RU" sz="900" b="1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00" b="1" dirty="0" err="1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9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9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9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900" b="1" dirty="0">
              <a:solidFill>
                <a:srgbClr val="1A465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тел.: (3652) 25-44-44,</a:t>
            </a:r>
          </a:p>
          <a:p>
            <a:pPr algn="ctr"/>
            <a:r>
              <a:rPr lang="ru-RU" sz="900" b="1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факс: (3652) 25-55-81</a:t>
            </a:r>
          </a:p>
          <a:p>
            <a:pPr algn="ctr"/>
            <a:r>
              <a:rPr lang="ru-RU" sz="900" b="1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электронная почта</a:t>
            </a:r>
            <a:r>
              <a:rPr lang="ru-RU" sz="9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900" b="1" dirty="0" err="1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crimeastat</a:t>
            </a:r>
            <a:r>
              <a:rPr lang="ru-RU" sz="900" b="1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900" b="1" dirty="0" err="1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gks</a:t>
            </a:r>
            <a:r>
              <a:rPr lang="ru-RU" sz="900" b="1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900" b="1" dirty="0" err="1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900" b="1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00" b="1" dirty="0">
              <a:solidFill>
                <a:srgbClr val="1A465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веб-сайт:</a:t>
            </a:r>
            <a:r>
              <a:rPr lang="ru-RU" sz="9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b="1" u="sng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sz="900" b="1" u="sng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900" b="1" u="sng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crimea</a:t>
            </a:r>
            <a:r>
              <a:rPr lang="ru-RU" sz="900" b="1" u="sng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900" b="1" u="sng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gks</a:t>
            </a:r>
            <a:r>
              <a:rPr lang="ru-RU" sz="900" b="1" u="sng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900" b="1" u="sng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lang="ru-RU" sz="9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p82_zakaz_info@gks.ru</a:t>
            </a:r>
            <a:endParaRPr lang="ru-RU" sz="900" b="1" dirty="0">
              <a:solidFill>
                <a:srgbClr val="1A465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863402"/>
            <a:ext cx="4752528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4BACC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300" b="1" dirty="0" smtClean="0">
                <a:solidFill>
                  <a:srgbClr val="4BACC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Выборочное обследование </a:t>
            </a:r>
            <a:r>
              <a:rPr lang="ru-RU" sz="1300" b="1" dirty="0">
                <a:solidFill>
                  <a:srgbClr val="4BACC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 домашних хозяйств </a:t>
            </a:r>
            <a:r>
              <a:rPr lang="ru-RU" sz="1300" b="1" dirty="0" smtClean="0">
                <a:solidFill>
                  <a:srgbClr val="4BACC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важный источник социально-экономических данных.</a:t>
            </a:r>
          </a:p>
          <a:p>
            <a:pPr algn="just"/>
            <a:r>
              <a:rPr lang="ru-RU" sz="1300" b="1" dirty="0" smtClean="0">
                <a:solidFill>
                  <a:srgbClr val="4BACC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Бюллетень подготовлен на основе итогов обследования за 2019 год</a:t>
            </a:r>
            <a:r>
              <a:rPr lang="ru-RU" sz="1300" b="1" dirty="0" smtClean="0">
                <a:solidFill>
                  <a:srgbClr val="1A46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издании </a:t>
            </a:r>
            <a:r>
              <a:rPr lang="ru-RU" sz="1300" b="1" dirty="0" smtClean="0">
                <a:solidFill>
                  <a:srgbClr val="4BACC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представлены показатели характеризующие структуру располагаемых ресурсов, расходов на конечное потребление и потребительских расходов домашних хозяйств различного состава и места проживания. </a:t>
            </a:r>
          </a:p>
          <a:p>
            <a:pPr algn="just"/>
            <a:r>
              <a:rPr lang="ru-RU" sz="1300" b="1" dirty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     Особое внимание уделено сравнительному анализу потребительского поведения городских жителей и жителей сельской местности. </a:t>
            </a:r>
          </a:p>
          <a:p>
            <a:pPr algn="just"/>
            <a:r>
              <a:rPr lang="ru-RU" sz="1300" b="1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    Приведена характеристика жилищных условий и наличия предметов длительного пользования в домохозяйствах, как в табличном материале, так и в виде графиков и диаграмм.</a:t>
            </a:r>
            <a:endParaRPr lang="ru-RU" sz="1300" b="1" dirty="0">
              <a:solidFill>
                <a:srgbClr val="4BACC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>
              <a:solidFill>
                <a:srgbClr val="1A465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P82_KashkinaOP\Desktop\Снимок.PN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00808"/>
            <a:ext cx="2592288" cy="32403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  <a:scene3d>
            <a:camera prst="isometricOffAxis1Right"/>
            <a:lightRig rig="threePt" dir="t"/>
          </a:scene3d>
          <a:sp3d extrusionH="254000" contourW="19050">
            <a:bevelT w="82550" h="44450"/>
            <a:bevelB w="82550" h="44450"/>
            <a:extrusionClr>
              <a:schemeClr val="accent3">
                <a:lumMod val="20000"/>
                <a:lumOff val="80000"/>
              </a:schemeClr>
            </a:extrusionClr>
            <a:contourClr>
              <a:schemeClr val="accent3">
                <a:lumMod val="60000"/>
                <a:lumOff val="40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41228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1_Тема Office</vt:lpstr>
      <vt:lpstr>УПРАВЛЕНИЕ ФЕДЕРАЛЬНОЙ СЛУЖБЫ  ГОСУДАРСТВЕННОЙ СТАТИСТИКИ  ПО РЕСПУБЛИКЕ КРЫМ И Г. СЕВАСТОПОЛЮ (КРЫМСТАТ)  Отдел статистики уровня жизни и обследований домашних хозяйств информирует о выпуске бюллетеня «ОСНОВНЫЕ ИТОГИ ВЫБОРОЧНОГО ОБСЛЕДОВАНИЯ БЮДЖЕТОВ                            ДОМАШНИХ ХОЗЯЙСТВ РЕСПУБЛИКИ КРЫМ ЗА 2019 ГОД»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ФЕДЕРАЛЬНОЙ СЛУЖБЫ  ГОСУДАРСТВЕННОЙ СТАТИСТИКИ  ПО РЕСПУБЛИКЕ КРЫМ И Г. СЕВАСТОПОЛЮ (КРЫМСТАТ)  Отдел статистики уровня жизни и обследований домашних хозяйств информирует о выпуске бюллетеня «ОСНОВНЫЕ ИТОГИ ВЫБОРОЧНОГО ОБСЛЕДОВАНИЯ БЮДЖЕТОВ                            ДОМАШНИХ ХОЗЯЙСТВ РЕСПУБЛИКИ КРЫМ ЗА 2019 ГОД»</dc:title>
  <dc:creator>Куликова Елизавета Сергеевна</dc:creator>
  <cp:lastModifiedBy>Гришкина Елизавета Сергеевна</cp:lastModifiedBy>
  <cp:revision>1</cp:revision>
  <dcterms:created xsi:type="dcterms:W3CDTF">2020-08-07T11:29:43Z</dcterms:created>
  <dcterms:modified xsi:type="dcterms:W3CDTF">2020-08-07T11:30:07Z</dcterms:modified>
</cp:coreProperties>
</file>